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6"/>
  </p:notesMasterIdLst>
  <p:sldIdLst>
    <p:sldId id="394" r:id="rId2"/>
    <p:sldId id="2700" r:id="rId3"/>
    <p:sldId id="2730" r:id="rId4"/>
    <p:sldId id="2731" r:id="rId5"/>
    <p:sldId id="2736" r:id="rId6"/>
    <p:sldId id="2737" r:id="rId7"/>
    <p:sldId id="2732" r:id="rId8"/>
    <p:sldId id="2733" r:id="rId9"/>
    <p:sldId id="2734" r:id="rId10"/>
    <p:sldId id="2735" r:id="rId11"/>
    <p:sldId id="2738" r:id="rId12"/>
    <p:sldId id="2740" r:id="rId13"/>
    <p:sldId id="2739" r:id="rId14"/>
    <p:sldId id="270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utura PT Demi" panose="020B0602020204020303" pitchFamily="34" charset="-79"/>
      <p:regular r:id="rId21"/>
      <p: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9" autoAdjust="0"/>
    <p:restoredTop sz="85908"/>
  </p:normalViewPr>
  <p:slideViewPr>
    <p:cSldViewPr showGuides="1">
      <p:cViewPr varScale="1">
        <p:scale>
          <a:sx n="108" d="100"/>
          <a:sy n="108" d="100"/>
        </p:scale>
        <p:origin x="888" y="192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22.08.2025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e.firpo.ru/om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2276872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200" b="1" dirty="0">
                <a:latin typeface="+mj-lt"/>
                <a:cs typeface="Times New Roman" panose="02020603050405020304" pitchFamily="18" charset="0"/>
              </a:rPr>
              <a:t>Открытый эфир 1С:Образование для колледжей: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200" b="1" dirty="0">
                <a:latin typeface="+mj-lt"/>
                <a:cs typeface="Times New Roman" panose="02020603050405020304" pitchFamily="18" charset="0"/>
              </a:rPr>
              <a:t>встреча с методистами, обсуждение опыта, </a:t>
            </a:r>
            <a:br>
              <a:rPr lang="ru-RU" altLang="ru-RU" sz="3200" b="1" dirty="0">
                <a:latin typeface="+mj-lt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+mj-lt"/>
                <a:cs typeface="Times New Roman" panose="02020603050405020304" pitchFamily="18" charset="0"/>
              </a:rPr>
              <a:t>ответы на вопросы</a:t>
            </a:r>
            <a:endParaRPr lang="ru-RU" altLang="ru-RU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08518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9E9A52D-518E-174E-B064-D1990FB25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131222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2400" b="1" dirty="0" err="1">
                <a:latin typeface="+mj-lt"/>
                <a:cs typeface="Times New Roman" panose="02020603050405020304" pitchFamily="18" charset="0"/>
              </a:rPr>
              <a:t>Аквилянов</a:t>
            </a:r>
            <a:r>
              <a:rPr lang="ru-RU" altLang="ru-RU" sz="2400" b="1" dirty="0">
                <a:latin typeface="+mj-lt"/>
                <a:cs typeface="Times New Roman" panose="02020603050405020304" pitchFamily="18" charset="0"/>
              </a:rPr>
              <a:t> Н.А.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2400" b="1" dirty="0">
                <a:latin typeface="+mj-lt"/>
                <a:cs typeface="Times New Roman" panose="02020603050405020304" pitchFamily="18" charset="0"/>
              </a:rPr>
              <a:t>Руководитель образовательных проектов</a:t>
            </a:r>
            <a:endParaRPr lang="ru-RU" altLang="ru-RU" sz="2400" b="1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10010948" cy="13119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Бухгалтерский учет с применением программы «1С:Бухгалтерия государственного учреждения»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630" y="1844824"/>
            <a:ext cx="6696744" cy="2808312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+mn-lt"/>
              </a:rPr>
              <a:t>Курс по БГУ предназначен для студентов, обучающихся по специальности: "Бухгалтерский учет, анализ и аудит", "Финансы и кредит" или "Государственное и муниципальное управление".</a:t>
            </a:r>
          </a:p>
          <a:p>
            <a:pPr algn="just"/>
            <a:r>
              <a:rPr lang="ru-RU" dirty="0">
                <a:latin typeface="+mn-lt"/>
              </a:rPr>
              <a:t>Цель – формирование у студентов базовых знаний по методологии и организации бухгалтерского (бюджетного) учета в учреждениях государственного сектора, понимания специфики системы учета в государственных и муниципальных учреждениях, а также практических навыков по ведению бухгалтерского (бюджетного) учета в программе "1С:Бухгалтерия государственного учреждения 8".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E23D0-0636-764D-ABBB-6F5032D17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14" y="1772816"/>
            <a:ext cx="5400600" cy="432048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6688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9289032" cy="13119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Подготовка к </a:t>
            </a:r>
            <a:r>
              <a:rPr lang="ru-RU" b="1" dirty="0" err="1">
                <a:solidFill>
                  <a:srgbClr val="C00000"/>
                </a:solidFill>
                <a:latin typeface="+mj-lt"/>
              </a:rPr>
              <a:t>демо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-экзамену </a:t>
            </a:r>
            <a:br>
              <a:rPr lang="ru-RU" b="1" dirty="0">
                <a:solidFill>
                  <a:srgbClr val="C00000"/>
                </a:solidFill>
                <a:latin typeface="+mj-lt"/>
              </a:rPr>
            </a:br>
            <a:r>
              <a:rPr lang="ru-RU" b="1" dirty="0">
                <a:solidFill>
                  <a:srgbClr val="C00000"/>
                </a:solidFill>
                <a:latin typeface="+mj-lt"/>
              </a:rPr>
              <a:t>«Экономика и бухгалтерский учет» (по отраслям)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11568608" cy="4392488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+mn-lt"/>
              </a:rPr>
              <a:t>Основная сложность – решение задач трех модулей в информационной системе в ограниченное время</a:t>
            </a:r>
          </a:p>
          <a:p>
            <a:pPr algn="just"/>
            <a:r>
              <a:rPr lang="ru-RU" dirty="0">
                <a:latin typeface="+mn-lt"/>
              </a:rPr>
              <a:t>Концепция курса – систематизация знаний студентов и подготовка к успешной сдаче экзамена с высоким баллом</a:t>
            </a:r>
            <a:r>
              <a:rPr lang="en-US" dirty="0">
                <a:latin typeface="+mn-lt"/>
              </a:rPr>
              <a:t>.</a:t>
            </a:r>
            <a:endParaRPr lang="ru-RU" dirty="0">
              <a:latin typeface="+mn-lt"/>
            </a:endParaRPr>
          </a:p>
          <a:p>
            <a:pPr algn="just"/>
            <a:r>
              <a:rPr lang="ru-RU" dirty="0">
                <a:latin typeface="+mn-lt"/>
              </a:rPr>
              <a:t>Авторский подход – каждый модуль разделен на оцениваемые критерии, таким образом при прохождении урока учащийся «зарабатывает» баллы и после завершения курса понимает сколько баллов он получит на экзамене.</a:t>
            </a:r>
          </a:p>
          <a:p>
            <a:pPr algn="just"/>
            <a:r>
              <a:rPr lang="ru-RU" dirty="0">
                <a:latin typeface="+mn-lt"/>
              </a:rPr>
              <a:t>Каждое занятие включает в себя конспект теоретического материала, пошаговый разбор типовое задания из экзамена, тесты на проверку знаний и проверку умений, </a:t>
            </a:r>
            <a:r>
              <a:rPr lang="ru-RU" dirty="0" err="1">
                <a:latin typeface="+mn-lt"/>
              </a:rPr>
              <a:t>видеоразбор</a:t>
            </a:r>
            <a:r>
              <a:rPr lang="ru-RU" dirty="0">
                <a:latin typeface="+mn-lt"/>
              </a:rPr>
              <a:t> задания и индивидуальное практическое задание для самостоятельной работы студентов (</a:t>
            </a:r>
            <a:r>
              <a:rPr lang="en-US" dirty="0">
                <a:latin typeface="+mn-lt"/>
                <a:hlinkClick r:id="rId2"/>
              </a:rPr>
              <a:t>BOM</a:t>
            </a:r>
            <a:r>
              <a:rPr lang="ru-RU" dirty="0">
                <a:latin typeface="+mn-lt"/>
              </a:rPr>
              <a:t>), то есть осмысленная отработка на всех этапах задач.</a:t>
            </a: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75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8280920" cy="13119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КИМ к ВПР по информатике (1,2 курс)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D0B86BF-9C40-914C-BDC1-7FCA88F8F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61159"/>
              </p:ext>
            </p:extLst>
          </p:nvPr>
        </p:nvGraphicFramePr>
        <p:xfrm>
          <a:off x="263352" y="2060848"/>
          <a:ext cx="3888431" cy="39881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9843">
                  <a:extLst>
                    <a:ext uri="{9D8B030D-6E8A-4147-A177-3AD203B41FA5}">
                      <a16:colId xmlns:a16="http://schemas.microsoft.com/office/drawing/2014/main" val="2628590621"/>
                    </a:ext>
                  </a:extLst>
                </a:gridCol>
                <a:gridCol w="1038625">
                  <a:extLst>
                    <a:ext uri="{9D8B030D-6E8A-4147-A177-3AD203B41FA5}">
                      <a16:colId xmlns:a16="http://schemas.microsoft.com/office/drawing/2014/main" val="3262733870"/>
                    </a:ext>
                  </a:extLst>
                </a:gridCol>
                <a:gridCol w="2389963">
                  <a:extLst>
                    <a:ext uri="{9D8B030D-6E8A-4147-A177-3AD203B41FA5}">
                      <a16:colId xmlns:a16="http://schemas.microsoft.com/office/drawing/2014/main" val="991286312"/>
                    </a:ext>
                  </a:extLst>
                </a:gridCol>
              </a:tblGrid>
              <a:tr h="33449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Ранг</a:t>
                      </a:r>
                    </a:p>
                  </a:txBody>
                  <a:tcPr marL="9571" marR="9571" marT="957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задания</a:t>
                      </a:r>
                    </a:p>
                  </a:txBody>
                  <a:tcPr marL="9571" marR="9571" marT="957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Проверяемые результаты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33774"/>
                  </a:ext>
                </a:extLst>
              </a:tr>
              <a:tr h="35539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71" marR="9571" marT="957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Поиск объема информации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752558"/>
                  </a:ext>
                </a:extLst>
              </a:tr>
              <a:tr h="35539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71" marR="9571" marT="957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Декодирование последовательности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35504"/>
                  </a:ext>
                </a:extLst>
              </a:tr>
              <a:tr h="35539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71" marR="9571" marT="957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Знание принципов адресации в сети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727724"/>
                  </a:ext>
                </a:extLst>
              </a:tr>
              <a:tr h="35539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71" marR="9571" marT="957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Анализ простых алгоритмов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76551"/>
                  </a:ext>
                </a:extLst>
              </a:tr>
              <a:tr h="35539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71" marR="9571" marT="957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4, 9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Моделирование на графах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89997"/>
                  </a:ext>
                </a:extLst>
              </a:tr>
              <a:tr h="35539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71" marR="9571" marT="957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3, 6, 8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Применение знаний алгебры логики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28108"/>
                  </a:ext>
                </a:extLst>
              </a:tr>
              <a:tr h="35539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71" marR="9571" marT="957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Перевод в различные системы счисления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88233"/>
                  </a:ext>
                </a:extLst>
              </a:tr>
              <a:tr h="35539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71" marR="9571" marT="957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11, 12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ИКТ: работа с файлами 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539129"/>
                  </a:ext>
                </a:extLst>
              </a:tr>
              <a:tr h="35539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71" marR="9571" marT="957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13 14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ИКТ: тексты, презентации, таблицы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93477"/>
                  </a:ext>
                </a:extLst>
              </a:tr>
              <a:tr h="35539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71" marR="9571" marT="957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15.1, 15.2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Разработка алгоритмов</a:t>
                      </a:r>
                    </a:p>
                  </a:txBody>
                  <a:tcPr marL="9571" marR="9571" marT="95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82716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CBE4FC2-CE74-8048-985E-D1F4E2FF43F3}"/>
              </a:ext>
            </a:extLst>
          </p:cNvPr>
          <p:cNvSpPr txBox="1">
            <a:spLocks/>
          </p:cNvSpPr>
          <p:nvPr/>
        </p:nvSpPr>
        <p:spPr>
          <a:xfrm>
            <a:off x="232587" y="1500568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+mn-lt"/>
              </a:rPr>
              <a:t>Маршрутный лист ВПР 1 курс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E1BF70-9FB0-F942-AA36-87C7EA22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2622105"/>
            <a:ext cx="7517717" cy="342685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1103E76-14E0-894E-AC21-6634949BB602}"/>
              </a:ext>
            </a:extLst>
          </p:cNvPr>
          <p:cNvSpPr txBox="1">
            <a:spLocks/>
          </p:cNvSpPr>
          <p:nvPr/>
        </p:nvSpPr>
        <p:spPr>
          <a:xfrm>
            <a:off x="4650821" y="209695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+mn-lt"/>
              </a:rPr>
              <a:t>ВПР СПО 2 курс. Задание 7</a:t>
            </a:r>
          </a:p>
        </p:txBody>
      </p:sp>
    </p:spTree>
    <p:extLst>
      <p:ext uri="{BB962C8B-B14F-4D97-AF65-F5344CB8AC3E}">
        <p14:creationId xmlns:p14="http://schemas.microsoft.com/office/powerpoint/2010/main" val="30488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10117124" cy="13119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График проведения </a:t>
            </a:r>
            <a:r>
              <a:rPr lang="ru-RU" b="1" dirty="0" err="1">
                <a:solidFill>
                  <a:srgbClr val="C00000"/>
                </a:solidFill>
                <a:latin typeface="+mj-lt"/>
              </a:rPr>
              <a:t>вебинаров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 с авторами курсов</a:t>
            </a:r>
            <a:endParaRPr lang="ru-RU" alt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40" y="2492896"/>
            <a:ext cx="11881320" cy="280831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  <a:defRPr/>
            </a:pPr>
            <a:r>
              <a:rPr lang="ru-RU" sz="2200" dirty="0">
                <a:latin typeface="+mn-lt"/>
              </a:rPr>
              <a:t>04/09	Подготовка к ВПР по предмету «Информатика»</a:t>
            </a:r>
          </a:p>
          <a:p>
            <a:pPr marL="0" indent="0">
              <a:lnSpc>
                <a:spcPct val="107000"/>
              </a:lnSpc>
              <a:buNone/>
              <a:defRPr/>
            </a:pPr>
            <a:r>
              <a:rPr lang="ru-RU" sz="2200" dirty="0">
                <a:latin typeface="+mn-lt"/>
              </a:rPr>
              <a:t>18/09	Подготовка к </a:t>
            </a:r>
            <a:r>
              <a:rPr lang="ru-RU" sz="2200" dirty="0" err="1">
                <a:latin typeface="+mn-lt"/>
              </a:rPr>
              <a:t>демоэкзамену</a:t>
            </a:r>
            <a:r>
              <a:rPr lang="ru-RU" sz="2200" dirty="0">
                <a:latin typeface="+mn-lt"/>
              </a:rPr>
              <a:t> «Экономика и бухгалтерский учет» (по отраслям)</a:t>
            </a:r>
          </a:p>
          <a:p>
            <a:pPr marL="0" indent="0">
              <a:lnSpc>
                <a:spcPct val="107000"/>
              </a:lnSpc>
              <a:buNone/>
              <a:defRPr/>
            </a:pPr>
            <a:r>
              <a:rPr lang="ru-RU" sz="2200" dirty="0">
                <a:latin typeface="+mn-lt"/>
              </a:rPr>
              <a:t>24/09	Библиотека стандартных подсистем. Решение практических задач</a:t>
            </a:r>
          </a:p>
          <a:p>
            <a:pPr marL="0" indent="0">
              <a:lnSpc>
                <a:spcPct val="107000"/>
              </a:lnSpc>
              <a:buNone/>
              <a:defRPr/>
            </a:pPr>
            <a:r>
              <a:rPr lang="ru-RU" sz="2200" dirty="0">
                <a:latin typeface="+mn-lt"/>
              </a:rPr>
              <a:t>01/10	Старт в 1С: технологии, продукты, экосистема</a:t>
            </a:r>
          </a:p>
          <a:p>
            <a:pPr marL="0" indent="0">
              <a:lnSpc>
                <a:spcPct val="107000"/>
              </a:lnSpc>
              <a:buNone/>
              <a:defRPr/>
            </a:pPr>
            <a:r>
              <a:rPr lang="ru-RU" sz="2200" dirty="0">
                <a:latin typeface="+mn-lt"/>
              </a:rPr>
              <a:t>08/10	Инструменты и сервисы экосистемы 1С</a:t>
            </a:r>
          </a:p>
          <a:p>
            <a:pPr marL="0" indent="0">
              <a:lnSpc>
                <a:spcPct val="107000"/>
              </a:lnSpc>
              <a:buNone/>
              <a:defRPr/>
            </a:pPr>
            <a:r>
              <a:rPr lang="ru-RU" sz="2200" dirty="0">
                <a:latin typeface="+mn-lt"/>
              </a:rPr>
              <a:t>15/10	Основные принципы работы с программой «1С:Управление торговлей»</a:t>
            </a:r>
          </a:p>
          <a:p>
            <a:pPr marL="0" indent="0">
              <a:lnSpc>
                <a:spcPct val="107000"/>
              </a:lnSpc>
              <a:buNone/>
              <a:defRPr/>
            </a:pPr>
            <a:endParaRPr lang="ru-RU" sz="1800" dirty="0">
              <a:latin typeface="+mn-lt"/>
            </a:endParaRPr>
          </a:p>
          <a:p>
            <a:pPr marL="0" indent="0">
              <a:lnSpc>
                <a:spcPct val="107000"/>
              </a:lnSpc>
              <a:buNone/>
              <a:defRPr/>
            </a:pPr>
            <a:endParaRPr lang="ru-RU" sz="1800" dirty="0">
              <a:latin typeface="+mn-lt"/>
            </a:endParaRP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674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7200800" cy="131192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Учебные материалы для изучения программных продуктов и технологий 1С Серия «1С для СПО»</a:t>
            </a:r>
            <a:endParaRPr lang="ru-RU" alt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628800"/>
            <a:ext cx="8064897" cy="280831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800" u="sng" dirty="0">
                <a:latin typeface="+mn-lt"/>
              </a:rPr>
              <a:t>Старт в 1С: технологии, продукты, экосистема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800" u="sng" dirty="0">
                <a:latin typeface="+mn-lt"/>
              </a:rPr>
              <a:t>Библиотека стандартных подсистем. Решение практических задач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800" u="sng" dirty="0">
                <a:latin typeface="+mn-lt"/>
              </a:rPr>
              <a:t>Инструменты и сервисы экосистемы 1С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800" u="sng" dirty="0">
                <a:latin typeface="+mn-lt"/>
              </a:rPr>
              <a:t>Основные принципы работы с программой «1С:Управление торговлей»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800" u="sng" dirty="0">
                <a:latin typeface="+mn-lt"/>
              </a:rPr>
              <a:t>Подготовка к демо-экзамену «Экономика и бухгалтерский учет» (по отраслям)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algn="ctr">
              <a:lnSpc>
                <a:spcPct val="107000"/>
              </a:lnSpc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8417E2-A932-0545-9DCE-BCD0CAB8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1988840"/>
            <a:ext cx="4519469" cy="5170421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89F3A93C-94BC-8D42-A70B-668425A3AEEE}"/>
              </a:ext>
            </a:extLst>
          </p:cNvPr>
          <p:cNvSpPr txBox="1">
            <a:spLocks/>
          </p:cNvSpPr>
          <p:nvPr/>
        </p:nvSpPr>
        <p:spPr bwMode="auto">
          <a:xfrm>
            <a:off x="7968208" y="1628800"/>
            <a:ext cx="70713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buNone/>
              <a:defRPr/>
            </a:pPr>
            <a:r>
              <a:rPr lang="ru-RU" sz="1800" kern="0" dirty="0">
                <a:latin typeface="+mn-lt"/>
              </a:rPr>
              <a:t>Пример расположения курсов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9505056" cy="13119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Старт в 1С: технологии, продукты, экосистема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11233248" cy="280831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  <a:defRPr/>
            </a:pPr>
            <a:r>
              <a:rPr lang="ru-RU" sz="1800" dirty="0">
                <a:latin typeface="+mn-lt"/>
              </a:rPr>
              <a:t>Содержание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Обзор экосистемы «1С»: продукты и технологии для бизнеса и будущей карьеры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Основной  специализированный портал 1С для студентов — </a:t>
            </a:r>
            <a:r>
              <a:rPr lang="en-US" sz="1800" dirty="0">
                <a:latin typeface="+mn-lt"/>
              </a:rPr>
              <a:t>www.student.1c.ru.</a:t>
            </a:r>
          </a:p>
          <a:p>
            <a:pPr marL="0" indent="0">
              <a:lnSpc>
                <a:spcPct val="107000"/>
              </a:lnSpc>
              <a:buNone/>
              <a:defRPr/>
            </a:pPr>
            <a:endParaRPr lang="ru-RU" sz="1800" dirty="0">
              <a:latin typeface="+mn-lt"/>
            </a:endParaRP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algn="ctr">
              <a:lnSpc>
                <a:spcPct val="107000"/>
              </a:lnSpc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073FF93-CE17-D848-9E1A-903EE7B10D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512521"/>
            <a:ext cx="5928360" cy="430085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590B42-239F-7746-864D-89EC4B874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8" y="3154128"/>
            <a:ext cx="6091873" cy="31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2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8496944" cy="13119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Разработка приложений на платформе «1С:Предприятие»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" y="1628800"/>
            <a:ext cx="7200800" cy="2808312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+mn-lt"/>
              </a:rPr>
              <a:t>Курс предназначен для обучения основам работы на платформе «1С:Предприятие» студентов средних профессиональных образовательных учреждений, которым в дальнейшем предстоит как разрабатывать приложения, так и работать с готовыми приложениями, такими как «1С:Документооборот», «1С:Бухгалтерия», «1С:Кадры» и др. </a:t>
            </a:r>
          </a:p>
          <a:p>
            <a:pPr algn="just"/>
            <a:r>
              <a:rPr lang="ru-RU" dirty="0">
                <a:latin typeface="+mn-lt"/>
              </a:rPr>
              <a:t>Курс также может быть полезен для обучения старшеклассников в классах информационно-технологического и социально-экономического профиля, а также для </a:t>
            </a:r>
            <a:r>
              <a:rPr lang="ru-RU" dirty="0" err="1">
                <a:latin typeface="+mn-lt"/>
              </a:rPr>
              <a:t>самобразования</a:t>
            </a:r>
            <a:r>
              <a:rPr lang="ru-RU" dirty="0">
                <a:latin typeface="+mn-lt"/>
              </a:rPr>
              <a:t> и профессиональной ориентации.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17C548-2527-904E-85E1-9A762E723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52" y="1340768"/>
            <a:ext cx="482631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9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8280920" cy="13119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Библиотека стандартных подсистем. Решение практических задач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" y="1628800"/>
            <a:ext cx="6667414" cy="2808312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+mn-lt"/>
              </a:rPr>
              <a:t>Предназначен для получения навыков для работы с типовыми конфигурациями</a:t>
            </a:r>
          </a:p>
          <a:p>
            <a:pPr algn="just"/>
            <a:r>
              <a:rPr lang="ru-RU" dirty="0">
                <a:latin typeface="+mn-lt"/>
              </a:rPr>
              <a:t>Для студентов, которые уже получили базовые навыки работы с платформой 1С</a:t>
            </a:r>
          </a:p>
          <a:p>
            <a:pPr algn="just"/>
            <a:r>
              <a:rPr lang="ru-RU" dirty="0">
                <a:latin typeface="+mn-lt"/>
              </a:rPr>
              <a:t>Расширяет кругозор и понимание технологий, которые составляют базу и являются ядром для разработки всех типовых конфигураций фирмы 1С</a:t>
            </a:r>
          </a:p>
          <a:p>
            <a:pPr marL="0" indent="0" algn="just">
              <a:buNone/>
            </a:pPr>
            <a:endParaRPr lang="ru-RU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3FDAEB-F382-3049-BD00-9609A6CBD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600" y="1340768"/>
            <a:ext cx="5296072" cy="547260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06539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8280920" cy="13119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Инструменты и сервисы экосистемы 1С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A70C4D-4A79-EB45-9C55-D405640CD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1628800"/>
            <a:ext cx="4178300" cy="4572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BE53DBDE-E51B-D145-A078-3B0978E32E79}"/>
              </a:ext>
            </a:extLst>
          </p:cNvPr>
          <p:cNvSpPr txBox="1">
            <a:spLocks/>
          </p:cNvSpPr>
          <p:nvPr/>
        </p:nvSpPr>
        <p:spPr bwMode="auto">
          <a:xfrm>
            <a:off x="7608168" y="1268760"/>
            <a:ext cx="70713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buNone/>
              <a:defRPr/>
            </a:pPr>
            <a:r>
              <a:rPr lang="ru-RU" sz="1600" kern="0" dirty="0">
                <a:latin typeface="+mn-lt"/>
              </a:rPr>
              <a:t>Структура курса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617C913-9A35-0243-BF3D-12B4F9DC8972}"/>
              </a:ext>
            </a:extLst>
          </p:cNvPr>
          <p:cNvSpPr txBox="1">
            <a:spLocks/>
          </p:cNvSpPr>
          <p:nvPr/>
        </p:nvSpPr>
        <p:spPr bwMode="auto">
          <a:xfrm>
            <a:off x="4650" y="1628800"/>
            <a:ext cx="738749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kern="0" dirty="0">
                <a:latin typeface="+mn-lt"/>
              </a:rPr>
              <a:t>Курс создан для изучения сравнительно новых перспективных программных продуктов, ранее в педагогической практике не рассматриваемых</a:t>
            </a:r>
          </a:p>
          <a:p>
            <a:pPr algn="just"/>
            <a:r>
              <a:rPr lang="ru-RU" kern="0" dirty="0">
                <a:latin typeface="+mn-lt"/>
              </a:rPr>
              <a:t>Для студентов, которые уже получили базовые навыки работы с платформой 1С</a:t>
            </a:r>
          </a:p>
          <a:p>
            <a:pPr algn="just"/>
            <a:r>
              <a:rPr lang="ru-RU" kern="0" dirty="0">
                <a:latin typeface="+mn-lt"/>
              </a:rPr>
              <a:t>Предназначен для получения навыков для работы с типовыми конфигурациями</a:t>
            </a:r>
          </a:p>
          <a:p>
            <a:pPr algn="just"/>
            <a:r>
              <a:rPr lang="ru-RU" kern="0" dirty="0">
                <a:latin typeface="+mn-lt"/>
              </a:rPr>
              <a:t>расширяет кругозор и понимание новых технологий, их взаимосвязь в экосистеме 1С</a:t>
            </a:r>
          </a:p>
          <a:p>
            <a:pPr marL="0" indent="0" algn="just">
              <a:buFontTx/>
              <a:buNone/>
            </a:pPr>
            <a:endParaRPr lang="ru-RU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21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305365"/>
            <a:ext cx="8892988" cy="13119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8" y="2204864"/>
            <a:ext cx="7200800" cy="2808312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+mn-lt"/>
              </a:rPr>
              <a:t>Базовый и профильный уровень</a:t>
            </a:r>
          </a:p>
          <a:p>
            <a:pPr algn="just"/>
            <a:r>
              <a:rPr lang="ru-RU" dirty="0">
                <a:latin typeface="+mn-lt"/>
              </a:rPr>
              <a:t>ежегодная актуализация</a:t>
            </a:r>
          </a:p>
          <a:p>
            <a:pPr algn="just"/>
            <a:r>
              <a:rPr lang="ru-RU" dirty="0">
                <a:latin typeface="+mn-lt"/>
              </a:rPr>
              <a:t>удобно использовать в учебном процессе</a:t>
            </a:r>
          </a:p>
          <a:p>
            <a:pPr algn="just"/>
            <a:r>
              <a:rPr lang="ru-RU" dirty="0">
                <a:latin typeface="+mn-lt"/>
              </a:rPr>
              <a:t>подготовка материала к ДЭ 2026</a:t>
            </a: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DA60CE-E7F3-FC4C-A4FE-E046C7CD7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2"/>
          <a:stretch/>
        </p:blipFill>
        <p:spPr>
          <a:xfrm>
            <a:off x="7464152" y="1556792"/>
            <a:ext cx="4660900" cy="525658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52722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8280920" cy="13119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Основы управления документами </a:t>
            </a:r>
            <a:br>
              <a:rPr lang="ru-RU" b="1" dirty="0">
                <a:solidFill>
                  <a:srgbClr val="C00000"/>
                </a:solidFill>
                <a:latin typeface="+mj-lt"/>
              </a:rPr>
            </a:br>
            <a:r>
              <a:rPr lang="ru-RU" b="1" dirty="0">
                <a:solidFill>
                  <a:srgbClr val="C00000"/>
                </a:solidFill>
                <a:latin typeface="+mj-lt"/>
              </a:rPr>
              <a:t>с применением программы «1С:Документооборот»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5510"/>
            <a:ext cx="6888088" cy="2808312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+mn-lt"/>
              </a:rPr>
              <a:t>Курс предназначен для обучения студентов средних профессиональных образовательных учреждений, которым в дальнейшем предстоит осуществлять работу с документами в рамках управленческих процессов.</a:t>
            </a:r>
          </a:p>
          <a:p>
            <a:pPr algn="just"/>
            <a:r>
              <a:rPr lang="ru-RU" dirty="0">
                <a:latin typeface="+mn-lt"/>
              </a:rPr>
              <a:t>Курс даёт основы построения, функционирования и развития системы управления документами как управленческой системы с учётом её реализации с помощью информационных систем «1С:Документооборот» и «1С:Архив».</a:t>
            </a:r>
          </a:p>
          <a:p>
            <a:pPr algn="just"/>
            <a:r>
              <a:rPr lang="ru-RU" dirty="0">
                <a:latin typeface="+mn-lt"/>
              </a:rPr>
              <a:t>Включает 26 </a:t>
            </a:r>
            <a:r>
              <a:rPr lang="ru-RU" dirty="0" err="1">
                <a:latin typeface="+mn-lt"/>
              </a:rPr>
              <a:t>видеоуроков</a:t>
            </a:r>
            <a:r>
              <a:rPr lang="ru-RU" dirty="0">
                <a:latin typeface="+mn-lt"/>
              </a:rPr>
              <a:t>, распределённых на 16 занятий, по наиболее актуальным темам управления документами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9BF4F0-993C-6C40-BA28-1BB60978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1735510"/>
            <a:ext cx="5046689" cy="402158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79867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8280920" cy="13119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Основные принципы работы с программой «1С:Управление торговлей»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0" y="1768759"/>
            <a:ext cx="7200800" cy="2808312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+mn-lt"/>
              </a:rPr>
              <a:t>Идея – представить минимальный по объему и доступный для студента материал по работе с прикладным решением УТ</a:t>
            </a:r>
          </a:p>
          <a:p>
            <a:pPr algn="just"/>
            <a:r>
              <a:rPr lang="ru-RU" dirty="0">
                <a:latin typeface="+mn-lt"/>
              </a:rPr>
              <a:t>Для студентов направлений 38.02.00, других специальностей с блоком изучения УТ 11, ДОП</a:t>
            </a:r>
          </a:p>
          <a:p>
            <a:pPr algn="just"/>
            <a:r>
              <a:rPr lang="ru-RU" dirty="0">
                <a:latin typeface="+mn-lt"/>
              </a:rPr>
              <a:t>Каждый блок нацелен на прохождение учащимся всех этапов операций и нацелен на достижение комплексного понимание всех процессов </a:t>
            </a:r>
          </a:p>
          <a:p>
            <a:pPr algn="just"/>
            <a:r>
              <a:rPr lang="ru-RU" dirty="0">
                <a:latin typeface="+mn-lt"/>
              </a:rPr>
              <a:t>Возможность для преподавателей конструировать авторский курс из необходимых блоков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E53DBDE-E51B-D145-A078-3B0978E32E79}"/>
              </a:ext>
            </a:extLst>
          </p:cNvPr>
          <p:cNvSpPr txBox="1">
            <a:spLocks/>
          </p:cNvSpPr>
          <p:nvPr/>
        </p:nvSpPr>
        <p:spPr bwMode="auto">
          <a:xfrm>
            <a:off x="7608169" y="1700808"/>
            <a:ext cx="457918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buNone/>
              <a:defRPr/>
            </a:pPr>
            <a:r>
              <a:rPr lang="ru-RU" kern="0" dirty="0">
                <a:latin typeface="+mn-lt"/>
              </a:rPr>
              <a:t>Блоки курса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kern="0" dirty="0">
                <a:latin typeface="+mn-lt"/>
              </a:rPr>
              <a:t>Введение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kern="0" dirty="0">
                <a:latin typeface="+mn-lt"/>
              </a:rPr>
              <a:t>Ввод основных сведений организаций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kern="0" dirty="0">
                <a:latin typeface="+mn-lt"/>
              </a:rPr>
              <a:t>Закупки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kern="0" dirty="0">
                <a:latin typeface="+mn-lt"/>
              </a:rPr>
              <a:t>Продажи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kern="0" dirty="0">
                <a:latin typeface="+mn-lt"/>
              </a:rPr>
              <a:t>Денежные средства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kern="0" dirty="0">
                <a:latin typeface="+mn-lt"/>
              </a:rPr>
              <a:t>Склад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kern="0" dirty="0">
                <a:latin typeface="+mn-lt"/>
              </a:rPr>
              <a:t>Подотчетные лица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kern="0" dirty="0">
                <a:latin typeface="+mn-lt"/>
              </a:rPr>
              <a:t>Анализ </a:t>
            </a:r>
          </a:p>
        </p:txBody>
      </p:sp>
    </p:spTree>
    <p:extLst>
      <p:ext uri="{BB962C8B-B14F-4D97-AF65-F5344CB8AC3E}">
        <p14:creationId xmlns:p14="http://schemas.microsoft.com/office/powerpoint/2010/main" val="1145505201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24443</TotalTime>
  <Words>942</Words>
  <Application>Microsoft Macintosh PowerPoint</Application>
  <PresentationFormat>Широкоэкранный</PresentationFormat>
  <Paragraphs>110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Futura PT Demi</vt:lpstr>
      <vt:lpstr>Calibri</vt:lpstr>
      <vt:lpstr>Arial</vt:lpstr>
      <vt:lpstr>Специальное оформление</vt:lpstr>
      <vt:lpstr>Презентация PowerPoint</vt:lpstr>
      <vt:lpstr>Учебные материалы для изучения программных продуктов и технологий 1С Серия «1С для СПО»</vt:lpstr>
      <vt:lpstr>Старт в 1С: технологии, продукты, экосистема</vt:lpstr>
      <vt:lpstr>Разработка приложений на платформе «1С:Предприятие»</vt:lpstr>
      <vt:lpstr>Библиотека стандартных подсистем. Решение практических задач</vt:lpstr>
      <vt:lpstr>Инструменты и сервисы экосистемы 1С</vt:lpstr>
      <vt:lpstr>Подготовка к демонстрационному экзамену по специальности «Информационные системы и программирование» </vt:lpstr>
      <vt:lpstr>Основы управления документами  с применением программы «1С:Документооборот»</vt:lpstr>
      <vt:lpstr>Основные принципы работы с программой «1С:Управление торговлей»</vt:lpstr>
      <vt:lpstr>Бухгалтерский учет с применением программы «1С:Бухгалтерия государственного учреждения»</vt:lpstr>
      <vt:lpstr>Подготовка к демо-экзамену  «Экономика и бухгалтерский учет» (по отраслям)</vt:lpstr>
      <vt:lpstr>КИМ к ВПР по информатике (1,2 курс)</vt:lpstr>
      <vt:lpstr>График проведения вебинаров с авторами курсов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Microsoft Office User</cp:lastModifiedBy>
  <cp:revision>621</cp:revision>
  <dcterms:created xsi:type="dcterms:W3CDTF">2015-09-09T08:16:26Z</dcterms:created>
  <dcterms:modified xsi:type="dcterms:W3CDTF">2025-08-22T08:09:42Z</dcterms:modified>
</cp:coreProperties>
</file>